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628"/>
  </p:normalViewPr>
  <p:slideViewPr>
    <p:cSldViewPr snapToGrid="0">
      <p:cViewPr varScale="1">
        <p:scale>
          <a:sx n="93" d="100"/>
          <a:sy n="93" d="100"/>
        </p:scale>
        <p:origin x="21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50F0D9-B9EE-4959-817E-9628EAB0BC40}" type="doc">
      <dgm:prSet loTypeId="urn:microsoft.com/office/officeart/2018/2/layout/IconLabelList" loCatId="icon" qsTypeId="urn:microsoft.com/office/officeart/2005/8/quickstyle/simple1" qsCatId="simple" csTypeId="urn:microsoft.com/office/officeart/2018/5/colors/Iconchunking_neutralbg_accent2_2" csCatId="accent2" phldr="1"/>
      <dgm:spPr/>
      <dgm:t>
        <a:bodyPr/>
        <a:lstStyle/>
        <a:p>
          <a:endParaRPr lang="en-US"/>
        </a:p>
      </dgm:t>
    </dgm:pt>
    <dgm:pt modelId="{02145B09-CFF8-4A68-80EE-13EAD263A44D}">
      <dgm:prSet/>
      <dgm:spPr/>
      <dgm:t>
        <a:bodyPr/>
        <a:lstStyle/>
        <a:p>
          <a:pPr>
            <a:lnSpc>
              <a:spcPct val="100000"/>
            </a:lnSpc>
          </a:pPr>
          <a:r>
            <a:rPr lang="en-US"/>
            <a:t>The GAN model consists of two key components:</a:t>
          </a:r>
        </a:p>
      </dgm:t>
    </dgm:pt>
    <dgm:pt modelId="{E734643F-942F-4A70-BCDF-08909D91C837}" type="parTrans" cxnId="{79F1230E-D0DC-497D-919A-5413F55C2607}">
      <dgm:prSet/>
      <dgm:spPr/>
      <dgm:t>
        <a:bodyPr/>
        <a:lstStyle/>
        <a:p>
          <a:endParaRPr lang="en-US"/>
        </a:p>
      </dgm:t>
    </dgm:pt>
    <dgm:pt modelId="{5845BFE9-CC4B-4F37-AC67-653733AFCBAC}" type="sibTrans" cxnId="{79F1230E-D0DC-497D-919A-5413F55C2607}">
      <dgm:prSet/>
      <dgm:spPr/>
      <dgm:t>
        <a:bodyPr/>
        <a:lstStyle/>
        <a:p>
          <a:endParaRPr lang="en-US"/>
        </a:p>
      </dgm:t>
    </dgm:pt>
    <dgm:pt modelId="{F394B473-3FEB-4A45-8218-43301DEC16E3}">
      <dgm:prSet/>
      <dgm:spPr/>
      <dgm:t>
        <a:bodyPr/>
        <a:lstStyle/>
        <a:p>
          <a:pPr>
            <a:lnSpc>
              <a:spcPct val="100000"/>
            </a:lnSpc>
          </a:pPr>
          <a:r>
            <a:rPr lang="en-US"/>
            <a:t>1. Generator: Takes a random noise vector (latent space) and generates an image.</a:t>
          </a:r>
        </a:p>
      </dgm:t>
    </dgm:pt>
    <dgm:pt modelId="{CE5D4484-9823-4D95-A151-8639148B796C}" type="parTrans" cxnId="{479A114A-EF59-46B2-88A3-8713E89E1B6A}">
      <dgm:prSet/>
      <dgm:spPr/>
      <dgm:t>
        <a:bodyPr/>
        <a:lstStyle/>
        <a:p>
          <a:endParaRPr lang="en-US"/>
        </a:p>
      </dgm:t>
    </dgm:pt>
    <dgm:pt modelId="{4F801E6F-5E2F-403A-9F51-DF9771F3E3C9}" type="sibTrans" cxnId="{479A114A-EF59-46B2-88A3-8713E89E1B6A}">
      <dgm:prSet/>
      <dgm:spPr/>
      <dgm:t>
        <a:bodyPr/>
        <a:lstStyle/>
        <a:p>
          <a:endParaRPr lang="en-US"/>
        </a:p>
      </dgm:t>
    </dgm:pt>
    <dgm:pt modelId="{6216B651-1756-44C7-9B14-AE4D8511AEAD}">
      <dgm:prSet/>
      <dgm:spPr/>
      <dgm:t>
        <a:bodyPr/>
        <a:lstStyle/>
        <a:p>
          <a:pPr>
            <a:lnSpc>
              <a:spcPct val="100000"/>
            </a:lnSpc>
          </a:pPr>
          <a:r>
            <a:rPr lang="en-US"/>
            <a:t>2. Discriminator: Distinguishes real images from fake ones and provides feedback to the Generator.</a:t>
          </a:r>
        </a:p>
      </dgm:t>
    </dgm:pt>
    <dgm:pt modelId="{EB4341FE-D20C-4D14-B8C1-2C02B203D341}" type="parTrans" cxnId="{D6E75CDF-842A-40AA-9EB5-ED59199C912C}">
      <dgm:prSet/>
      <dgm:spPr/>
      <dgm:t>
        <a:bodyPr/>
        <a:lstStyle/>
        <a:p>
          <a:endParaRPr lang="en-US"/>
        </a:p>
      </dgm:t>
    </dgm:pt>
    <dgm:pt modelId="{7B9C119C-BD48-4428-A79B-0FDFC5F515AF}" type="sibTrans" cxnId="{D6E75CDF-842A-40AA-9EB5-ED59199C912C}">
      <dgm:prSet/>
      <dgm:spPr/>
      <dgm:t>
        <a:bodyPr/>
        <a:lstStyle/>
        <a:p>
          <a:endParaRPr lang="en-US"/>
        </a:p>
      </dgm:t>
    </dgm:pt>
    <dgm:pt modelId="{AEA18EB8-24F9-445E-A6EE-3F22398097B6}">
      <dgm:prSet/>
      <dgm:spPr/>
      <dgm:t>
        <a:bodyPr/>
        <a:lstStyle/>
        <a:p>
          <a:pPr>
            <a:lnSpc>
              <a:spcPct val="100000"/>
            </a:lnSpc>
          </a:pPr>
          <a:r>
            <a:rPr lang="en-US"/>
            <a:t>The training process involves a competition between these two networks, improving the quality of generated images over time.</a:t>
          </a:r>
        </a:p>
      </dgm:t>
    </dgm:pt>
    <dgm:pt modelId="{7BB8757A-50A1-4E44-A98B-D039595ED7CC}" type="parTrans" cxnId="{49D3B63C-D9E9-48EF-AB30-1B0C0E9C1A8C}">
      <dgm:prSet/>
      <dgm:spPr/>
      <dgm:t>
        <a:bodyPr/>
        <a:lstStyle/>
        <a:p>
          <a:endParaRPr lang="en-US"/>
        </a:p>
      </dgm:t>
    </dgm:pt>
    <dgm:pt modelId="{03A390FF-FBC5-4A4D-B16F-B5B80797A364}" type="sibTrans" cxnId="{49D3B63C-D9E9-48EF-AB30-1B0C0E9C1A8C}">
      <dgm:prSet/>
      <dgm:spPr/>
      <dgm:t>
        <a:bodyPr/>
        <a:lstStyle/>
        <a:p>
          <a:endParaRPr lang="en-US"/>
        </a:p>
      </dgm:t>
    </dgm:pt>
    <dgm:pt modelId="{B94C1E61-4307-4FEE-A97E-2E950C4A309D}" type="pres">
      <dgm:prSet presAssocID="{6150F0D9-B9EE-4959-817E-9628EAB0BC40}" presName="root" presStyleCnt="0">
        <dgm:presLayoutVars>
          <dgm:dir/>
          <dgm:resizeHandles val="exact"/>
        </dgm:presLayoutVars>
      </dgm:prSet>
      <dgm:spPr/>
    </dgm:pt>
    <dgm:pt modelId="{E5EAF131-7134-41EE-8683-F175FB298226}" type="pres">
      <dgm:prSet presAssocID="{02145B09-CFF8-4A68-80EE-13EAD263A44D}" presName="compNode" presStyleCnt="0"/>
      <dgm:spPr/>
    </dgm:pt>
    <dgm:pt modelId="{7B596725-8571-4917-A347-12D03CD868D2}" type="pres">
      <dgm:prSet presAssocID="{02145B09-CFF8-4A68-80EE-13EAD263A44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ey"/>
        </a:ext>
      </dgm:extLst>
    </dgm:pt>
    <dgm:pt modelId="{2A0FFA86-A5D4-41F1-8B44-D9A26C328DC2}" type="pres">
      <dgm:prSet presAssocID="{02145B09-CFF8-4A68-80EE-13EAD263A44D}" presName="spaceRect" presStyleCnt="0"/>
      <dgm:spPr/>
    </dgm:pt>
    <dgm:pt modelId="{211A1B5B-21C1-444F-8812-C6A926456852}" type="pres">
      <dgm:prSet presAssocID="{02145B09-CFF8-4A68-80EE-13EAD263A44D}" presName="textRect" presStyleLbl="revTx" presStyleIdx="0" presStyleCnt="4">
        <dgm:presLayoutVars>
          <dgm:chMax val="1"/>
          <dgm:chPref val="1"/>
        </dgm:presLayoutVars>
      </dgm:prSet>
      <dgm:spPr/>
    </dgm:pt>
    <dgm:pt modelId="{7AF8CBC9-4557-4FE9-88D3-2F953D987DDB}" type="pres">
      <dgm:prSet presAssocID="{5845BFE9-CC4B-4F37-AC67-653733AFCBAC}" presName="sibTrans" presStyleCnt="0"/>
      <dgm:spPr/>
    </dgm:pt>
    <dgm:pt modelId="{BF57CE5E-F52A-4A52-A972-77A413BBF993}" type="pres">
      <dgm:prSet presAssocID="{F394B473-3FEB-4A45-8218-43301DEC16E3}" presName="compNode" presStyleCnt="0"/>
      <dgm:spPr/>
    </dgm:pt>
    <dgm:pt modelId="{494D41F2-E735-4224-A493-931E2EFE6C47}" type="pres">
      <dgm:prSet presAssocID="{F394B473-3FEB-4A45-8218-43301DEC16E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cument"/>
        </a:ext>
      </dgm:extLst>
    </dgm:pt>
    <dgm:pt modelId="{A714D3BD-C0AC-4F9E-9632-C478A856CD74}" type="pres">
      <dgm:prSet presAssocID="{F394B473-3FEB-4A45-8218-43301DEC16E3}" presName="spaceRect" presStyleCnt="0"/>
      <dgm:spPr/>
    </dgm:pt>
    <dgm:pt modelId="{4B4AA449-F929-4B81-944C-CB5008C13916}" type="pres">
      <dgm:prSet presAssocID="{F394B473-3FEB-4A45-8218-43301DEC16E3}" presName="textRect" presStyleLbl="revTx" presStyleIdx="1" presStyleCnt="4">
        <dgm:presLayoutVars>
          <dgm:chMax val="1"/>
          <dgm:chPref val="1"/>
        </dgm:presLayoutVars>
      </dgm:prSet>
      <dgm:spPr/>
    </dgm:pt>
    <dgm:pt modelId="{ED656D14-2640-46E1-9DDA-95A3CCCA826F}" type="pres">
      <dgm:prSet presAssocID="{4F801E6F-5E2F-403A-9F51-DF9771F3E3C9}" presName="sibTrans" presStyleCnt="0"/>
      <dgm:spPr/>
    </dgm:pt>
    <dgm:pt modelId="{68D312E6-4DA4-4F84-91FA-498B227229ED}" type="pres">
      <dgm:prSet presAssocID="{6216B651-1756-44C7-9B14-AE4D8511AEAD}" presName="compNode" presStyleCnt="0"/>
      <dgm:spPr/>
    </dgm:pt>
    <dgm:pt modelId="{6A82E701-1C8A-4AF2-8905-46A3687AB278}" type="pres">
      <dgm:prSet presAssocID="{6216B651-1756-44C7-9B14-AE4D8511AEA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33D6D65C-67A6-4715-B7B2-FF21000F5A03}" type="pres">
      <dgm:prSet presAssocID="{6216B651-1756-44C7-9B14-AE4D8511AEAD}" presName="spaceRect" presStyleCnt="0"/>
      <dgm:spPr/>
    </dgm:pt>
    <dgm:pt modelId="{8996C7BA-A79A-4643-ACD9-082C0971F2DB}" type="pres">
      <dgm:prSet presAssocID="{6216B651-1756-44C7-9B14-AE4D8511AEAD}" presName="textRect" presStyleLbl="revTx" presStyleIdx="2" presStyleCnt="4">
        <dgm:presLayoutVars>
          <dgm:chMax val="1"/>
          <dgm:chPref val="1"/>
        </dgm:presLayoutVars>
      </dgm:prSet>
      <dgm:spPr/>
    </dgm:pt>
    <dgm:pt modelId="{39CCA31E-2AC2-4A29-AD7B-D6D0DA566C01}" type="pres">
      <dgm:prSet presAssocID="{7B9C119C-BD48-4428-A79B-0FDFC5F515AF}" presName="sibTrans" presStyleCnt="0"/>
      <dgm:spPr/>
    </dgm:pt>
    <dgm:pt modelId="{9A284AE7-DF1F-439D-9A18-8017E35DB089}" type="pres">
      <dgm:prSet presAssocID="{AEA18EB8-24F9-445E-A6EE-3F22398097B6}" presName="compNode" presStyleCnt="0"/>
      <dgm:spPr/>
    </dgm:pt>
    <dgm:pt modelId="{31170981-9E51-49EC-B8B3-35A80BA607FD}" type="pres">
      <dgm:prSet presAssocID="{AEA18EB8-24F9-445E-A6EE-3F22398097B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 Network"/>
        </a:ext>
      </dgm:extLst>
    </dgm:pt>
    <dgm:pt modelId="{F38679D4-F4E9-4178-B477-2C194493BEB5}" type="pres">
      <dgm:prSet presAssocID="{AEA18EB8-24F9-445E-A6EE-3F22398097B6}" presName="spaceRect" presStyleCnt="0"/>
      <dgm:spPr/>
    </dgm:pt>
    <dgm:pt modelId="{4E693313-BDB1-4830-80A4-2C6FF0A07B28}" type="pres">
      <dgm:prSet presAssocID="{AEA18EB8-24F9-445E-A6EE-3F22398097B6}" presName="textRect" presStyleLbl="revTx" presStyleIdx="3" presStyleCnt="4">
        <dgm:presLayoutVars>
          <dgm:chMax val="1"/>
          <dgm:chPref val="1"/>
        </dgm:presLayoutVars>
      </dgm:prSet>
      <dgm:spPr/>
    </dgm:pt>
  </dgm:ptLst>
  <dgm:cxnLst>
    <dgm:cxn modelId="{79F1230E-D0DC-497D-919A-5413F55C2607}" srcId="{6150F0D9-B9EE-4959-817E-9628EAB0BC40}" destId="{02145B09-CFF8-4A68-80EE-13EAD263A44D}" srcOrd="0" destOrd="0" parTransId="{E734643F-942F-4A70-BCDF-08909D91C837}" sibTransId="{5845BFE9-CC4B-4F37-AC67-653733AFCBAC}"/>
    <dgm:cxn modelId="{49D3B63C-D9E9-48EF-AB30-1B0C0E9C1A8C}" srcId="{6150F0D9-B9EE-4959-817E-9628EAB0BC40}" destId="{AEA18EB8-24F9-445E-A6EE-3F22398097B6}" srcOrd="3" destOrd="0" parTransId="{7BB8757A-50A1-4E44-A98B-D039595ED7CC}" sibTransId="{03A390FF-FBC5-4A4D-B16F-B5B80797A364}"/>
    <dgm:cxn modelId="{479A114A-EF59-46B2-88A3-8713E89E1B6A}" srcId="{6150F0D9-B9EE-4959-817E-9628EAB0BC40}" destId="{F394B473-3FEB-4A45-8218-43301DEC16E3}" srcOrd="1" destOrd="0" parTransId="{CE5D4484-9823-4D95-A151-8639148B796C}" sibTransId="{4F801E6F-5E2F-403A-9F51-DF9771F3E3C9}"/>
    <dgm:cxn modelId="{124CF14E-1F1B-FF47-9BD1-A8DFD313D605}" type="presOf" srcId="{6150F0D9-B9EE-4959-817E-9628EAB0BC40}" destId="{B94C1E61-4307-4FEE-A97E-2E950C4A309D}" srcOrd="0" destOrd="0" presId="urn:microsoft.com/office/officeart/2018/2/layout/IconLabelList"/>
    <dgm:cxn modelId="{7A018B87-1320-184B-A494-105BED9E2BF0}" type="presOf" srcId="{F394B473-3FEB-4A45-8218-43301DEC16E3}" destId="{4B4AA449-F929-4B81-944C-CB5008C13916}" srcOrd="0" destOrd="0" presId="urn:microsoft.com/office/officeart/2018/2/layout/IconLabelList"/>
    <dgm:cxn modelId="{32742593-9611-CB49-9DAA-FEFD6DDEC328}" type="presOf" srcId="{6216B651-1756-44C7-9B14-AE4D8511AEAD}" destId="{8996C7BA-A79A-4643-ACD9-082C0971F2DB}" srcOrd="0" destOrd="0" presId="urn:microsoft.com/office/officeart/2018/2/layout/IconLabelList"/>
    <dgm:cxn modelId="{C02387BE-C9E4-0649-91EE-F378FE3C3F05}" type="presOf" srcId="{AEA18EB8-24F9-445E-A6EE-3F22398097B6}" destId="{4E693313-BDB1-4830-80A4-2C6FF0A07B28}" srcOrd="0" destOrd="0" presId="urn:microsoft.com/office/officeart/2018/2/layout/IconLabelList"/>
    <dgm:cxn modelId="{D6E75CDF-842A-40AA-9EB5-ED59199C912C}" srcId="{6150F0D9-B9EE-4959-817E-9628EAB0BC40}" destId="{6216B651-1756-44C7-9B14-AE4D8511AEAD}" srcOrd="2" destOrd="0" parTransId="{EB4341FE-D20C-4D14-B8C1-2C02B203D341}" sibTransId="{7B9C119C-BD48-4428-A79B-0FDFC5F515AF}"/>
    <dgm:cxn modelId="{D3A167E9-7EB6-3848-903D-DC6301BBBE73}" type="presOf" srcId="{02145B09-CFF8-4A68-80EE-13EAD263A44D}" destId="{211A1B5B-21C1-444F-8812-C6A926456852}" srcOrd="0" destOrd="0" presId="urn:microsoft.com/office/officeart/2018/2/layout/IconLabelList"/>
    <dgm:cxn modelId="{7D692038-47AD-994D-9E34-723E962EBAD1}" type="presParOf" srcId="{B94C1E61-4307-4FEE-A97E-2E950C4A309D}" destId="{E5EAF131-7134-41EE-8683-F175FB298226}" srcOrd="0" destOrd="0" presId="urn:microsoft.com/office/officeart/2018/2/layout/IconLabelList"/>
    <dgm:cxn modelId="{E279034D-5671-D145-B142-0CD92C7C2C0E}" type="presParOf" srcId="{E5EAF131-7134-41EE-8683-F175FB298226}" destId="{7B596725-8571-4917-A347-12D03CD868D2}" srcOrd="0" destOrd="0" presId="urn:microsoft.com/office/officeart/2018/2/layout/IconLabelList"/>
    <dgm:cxn modelId="{18CBF911-58C1-5E42-9839-E1D57749B9C3}" type="presParOf" srcId="{E5EAF131-7134-41EE-8683-F175FB298226}" destId="{2A0FFA86-A5D4-41F1-8B44-D9A26C328DC2}" srcOrd="1" destOrd="0" presId="urn:microsoft.com/office/officeart/2018/2/layout/IconLabelList"/>
    <dgm:cxn modelId="{7A249279-8468-8947-97B9-01172D4A5A84}" type="presParOf" srcId="{E5EAF131-7134-41EE-8683-F175FB298226}" destId="{211A1B5B-21C1-444F-8812-C6A926456852}" srcOrd="2" destOrd="0" presId="urn:microsoft.com/office/officeart/2018/2/layout/IconLabelList"/>
    <dgm:cxn modelId="{CBFCD656-FC1F-EE4C-81EE-73C8831D98A0}" type="presParOf" srcId="{B94C1E61-4307-4FEE-A97E-2E950C4A309D}" destId="{7AF8CBC9-4557-4FE9-88D3-2F953D987DDB}" srcOrd="1" destOrd="0" presId="urn:microsoft.com/office/officeart/2018/2/layout/IconLabelList"/>
    <dgm:cxn modelId="{8AC52DF3-153C-B84E-B49A-4315837E3030}" type="presParOf" srcId="{B94C1E61-4307-4FEE-A97E-2E950C4A309D}" destId="{BF57CE5E-F52A-4A52-A972-77A413BBF993}" srcOrd="2" destOrd="0" presId="urn:microsoft.com/office/officeart/2018/2/layout/IconLabelList"/>
    <dgm:cxn modelId="{A43604C2-EA38-A14B-9F18-686C8BE1B0F2}" type="presParOf" srcId="{BF57CE5E-F52A-4A52-A972-77A413BBF993}" destId="{494D41F2-E735-4224-A493-931E2EFE6C47}" srcOrd="0" destOrd="0" presId="urn:microsoft.com/office/officeart/2018/2/layout/IconLabelList"/>
    <dgm:cxn modelId="{3E9B69DC-9C6C-1E4B-A09F-DF8841B3C65D}" type="presParOf" srcId="{BF57CE5E-F52A-4A52-A972-77A413BBF993}" destId="{A714D3BD-C0AC-4F9E-9632-C478A856CD74}" srcOrd="1" destOrd="0" presId="urn:microsoft.com/office/officeart/2018/2/layout/IconLabelList"/>
    <dgm:cxn modelId="{C004DF5D-829E-414C-BDFC-6246A4F09544}" type="presParOf" srcId="{BF57CE5E-F52A-4A52-A972-77A413BBF993}" destId="{4B4AA449-F929-4B81-944C-CB5008C13916}" srcOrd="2" destOrd="0" presId="urn:microsoft.com/office/officeart/2018/2/layout/IconLabelList"/>
    <dgm:cxn modelId="{90727A42-A528-7549-80D8-F380DEB0E0FC}" type="presParOf" srcId="{B94C1E61-4307-4FEE-A97E-2E950C4A309D}" destId="{ED656D14-2640-46E1-9DDA-95A3CCCA826F}" srcOrd="3" destOrd="0" presId="urn:microsoft.com/office/officeart/2018/2/layout/IconLabelList"/>
    <dgm:cxn modelId="{7C871A3F-F64A-A142-85F6-CAF9D463EABE}" type="presParOf" srcId="{B94C1E61-4307-4FEE-A97E-2E950C4A309D}" destId="{68D312E6-4DA4-4F84-91FA-498B227229ED}" srcOrd="4" destOrd="0" presId="urn:microsoft.com/office/officeart/2018/2/layout/IconLabelList"/>
    <dgm:cxn modelId="{66F54BDD-0FF0-E44B-8981-3415204D4F48}" type="presParOf" srcId="{68D312E6-4DA4-4F84-91FA-498B227229ED}" destId="{6A82E701-1C8A-4AF2-8905-46A3687AB278}" srcOrd="0" destOrd="0" presId="urn:microsoft.com/office/officeart/2018/2/layout/IconLabelList"/>
    <dgm:cxn modelId="{433684DC-1870-D448-8AD1-5CE3450A6941}" type="presParOf" srcId="{68D312E6-4DA4-4F84-91FA-498B227229ED}" destId="{33D6D65C-67A6-4715-B7B2-FF21000F5A03}" srcOrd="1" destOrd="0" presId="urn:microsoft.com/office/officeart/2018/2/layout/IconLabelList"/>
    <dgm:cxn modelId="{5703DB74-325F-E040-9BDD-757CEE363314}" type="presParOf" srcId="{68D312E6-4DA4-4F84-91FA-498B227229ED}" destId="{8996C7BA-A79A-4643-ACD9-082C0971F2DB}" srcOrd="2" destOrd="0" presId="urn:microsoft.com/office/officeart/2018/2/layout/IconLabelList"/>
    <dgm:cxn modelId="{4B2C87B3-8F8C-9F4A-A369-66535E231B6D}" type="presParOf" srcId="{B94C1E61-4307-4FEE-A97E-2E950C4A309D}" destId="{39CCA31E-2AC2-4A29-AD7B-D6D0DA566C01}" srcOrd="5" destOrd="0" presId="urn:microsoft.com/office/officeart/2018/2/layout/IconLabelList"/>
    <dgm:cxn modelId="{59761A92-28D6-CC4B-94C5-0C325D070FDE}" type="presParOf" srcId="{B94C1E61-4307-4FEE-A97E-2E950C4A309D}" destId="{9A284AE7-DF1F-439D-9A18-8017E35DB089}" srcOrd="6" destOrd="0" presId="urn:microsoft.com/office/officeart/2018/2/layout/IconLabelList"/>
    <dgm:cxn modelId="{36615EC0-F756-BB45-80CB-E32922566C1A}" type="presParOf" srcId="{9A284AE7-DF1F-439D-9A18-8017E35DB089}" destId="{31170981-9E51-49EC-B8B3-35A80BA607FD}" srcOrd="0" destOrd="0" presId="urn:microsoft.com/office/officeart/2018/2/layout/IconLabelList"/>
    <dgm:cxn modelId="{942A72B7-0D5F-2A47-B9AE-CD00CDC36898}" type="presParOf" srcId="{9A284AE7-DF1F-439D-9A18-8017E35DB089}" destId="{F38679D4-F4E9-4178-B477-2C194493BEB5}" srcOrd="1" destOrd="0" presId="urn:microsoft.com/office/officeart/2018/2/layout/IconLabelList"/>
    <dgm:cxn modelId="{5D80E9A5-808A-F04B-BBC6-B2C7F8D5FE09}" type="presParOf" srcId="{9A284AE7-DF1F-439D-9A18-8017E35DB089}" destId="{4E693313-BDB1-4830-80A4-2C6FF0A07B2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5245D23-0E2B-4147-B093-B64DC6F6C1CE}"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3E10CD8-B83E-4479-851D-37B5F821E0D6}">
      <dgm:prSet/>
      <dgm:spPr/>
      <dgm:t>
        <a:bodyPr/>
        <a:lstStyle/>
        <a:p>
          <a:r>
            <a:rPr lang="en-US"/>
            <a:t>With a latent noise vector of 100, the GAN model successfully generated realistic automobile images. </a:t>
          </a:r>
        </a:p>
      </dgm:t>
    </dgm:pt>
    <dgm:pt modelId="{7618D735-398D-48FF-AD46-E696CA31D8F5}" type="parTrans" cxnId="{EEA7E39E-2C47-4AC4-8159-839439C315B6}">
      <dgm:prSet/>
      <dgm:spPr/>
      <dgm:t>
        <a:bodyPr/>
        <a:lstStyle/>
        <a:p>
          <a:endParaRPr lang="en-US"/>
        </a:p>
      </dgm:t>
    </dgm:pt>
    <dgm:pt modelId="{A5039D30-DA1D-4D19-8B09-52E0C5BAC35B}" type="sibTrans" cxnId="{EEA7E39E-2C47-4AC4-8159-839439C315B6}">
      <dgm:prSet/>
      <dgm:spPr/>
      <dgm:t>
        <a:bodyPr/>
        <a:lstStyle/>
        <a:p>
          <a:endParaRPr lang="en-US"/>
        </a:p>
      </dgm:t>
    </dgm:pt>
    <dgm:pt modelId="{6DBA9483-04FE-4335-9CF9-4644273C26A3}">
      <dgm:prSet/>
      <dgm:spPr/>
      <dgm:t>
        <a:bodyPr/>
        <a:lstStyle/>
        <a:p>
          <a:r>
            <a:rPr lang="en-US"/>
            <a:t>The training process improved the Generator’s ability to produce images indistinguishable from real dataset samples. </a:t>
          </a:r>
        </a:p>
      </dgm:t>
    </dgm:pt>
    <dgm:pt modelId="{36CBB143-808F-4635-A94D-F5AA347D184C}" type="parTrans" cxnId="{561E2CDA-FE7A-44DC-8F82-14F15E9EF7D3}">
      <dgm:prSet/>
      <dgm:spPr/>
      <dgm:t>
        <a:bodyPr/>
        <a:lstStyle/>
        <a:p>
          <a:endParaRPr lang="en-US"/>
        </a:p>
      </dgm:t>
    </dgm:pt>
    <dgm:pt modelId="{D454CB75-3DC6-4C5A-8F47-D423079B25B3}" type="sibTrans" cxnId="{561E2CDA-FE7A-44DC-8F82-14F15E9EF7D3}">
      <dgm:prSet/>
      <dgm:spPr/>
      <dgm:t>
        <a:bodyPr/>
        <a:lstStyle/>
        <a:p>
          <a:endParaRPr lang="en-US"/>
        </a:p>
      </dgm:t>
    </dgm:pt>
    <dgm:pt modelId="{0AA8CF81-DD31-45AA-8BEF-DDC14BD829B3}">
      <dgm:prSet/>
      <dgm:spPr/>
      <dgm:t>
        <a:bodyPr/>
        <a:lstStyle/>
        <a:p>
          <a:r>
            <a:rPr lang="en-US"/>
            <a:t>This experiment demonstrates the effectiveness of GANs in synthetic image generation and opens doors for further improvements using advanced architectures.</a:t>
          </a:r>
        </a:p>
      </dgm:t>
    </dgm:pt>
    <dgm:pt modelId="{FC390CD0-E316-4579-892F-845754DD71B3}" type="parTrans" cxnId="{9A1F379B-798D-469C-820A-AE15E8DE484A}">
      <dgm:prSet/>
      <dgm:spPr/>
      <dgm:t>
        <a:bodyPr/>
        <a:lstStyle/>
        <a:p>
          <a:endParaRPr lang="en-US"/>
        </a:p>
      </dgm:t>
    </dgm:pt>
    <dgm:pt modelId="{B5C68832-FC5E-40D7-843F-9C590F240082}" type="sibTrans" cxnId="{9A1F379B-798D-469C-820A-AE15E8DE484A}">
      <dgm:prSet/>
      <dgm:spPr/>
      <dgm:t>
        <a:bodyPr/>
        <a:lstStyle/>
        <a:p>
          <a:endParaRPr lang="en-US"/>
        </a:p>
      </dgm:t>
    </dgm:pt>
    <dgm:pt modelId="{82951E18-CEB5-48B4-8FEC-1AA66DD0207C}" type="pres">
      <dgm:prSet presAssocID="{85245D23-0E2B-4147-B093-B64DC6F6C1CE}" presName="root" presStyleCnt="0">
        <dgm:presLayoutVars>
          <dgm:dir/>
          <dgm:resizeHandles val="exact"/>
        </dgm:presLayoutVars>
      </dgm:prSet>
      <dgm:spPr/>
    </dgm:pt>
    <dgm:pt modelId="{12252FD6-B5B4-410A-B62F-F110A7024DF7}" type="pres">
      <dgm:prSet presAssocID="{33E10CD8-B83E-4479-851D-37B5F821E0D6}" presName="compNode" presStyleCnt="0"/>
      <dgm:spPr/>
    </dgm:pt>
    <dgm:pt modelId="{618A7593-A2CE-4E84-B4A4-F6A6FED1288A}" type="pres">
      <dgm:prSet presAssocID="{33E10CD8-B83E-4479-851D-37B5F821E0D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D7089C59-30F2-4CBD-8555-F3E49F9A7F80}" type="pres">
      <dgm:prSet presAssocID="{33E10CD8-B83E-4479-851D-37B5F821E0D6}" presName="spaceRect" presStyleCnt="0"/>
      <dgm:spPr/>
    </dgm:pt>
    <dgm:pt modelId="{9D14A6C8-3B47-42C8-952D-70D196F24B37}" type="pres">
      <dgm:prSet presAssocID="{33E10CD8-B83E-4479-851D-37B5F821E0D6}" presName="textRect" presStyleLbl="revTx" presStyleIdx="0" presStyleCnt="3">
        <dgm:presLayoutVars>
          <dgm:chMax val="1"/>
          <dgm:chPref val="1"/>
        </dgm:presLayoutVars>
      </dgm:prSet>
      <dgm:spPr/>
    </dgm:pt>
    <dgm:pt modelId="{362D0BF4-1C41-47BC-9C01-E40F3266AE9A}" type="pres">
      <dgm:prSet presAssocID="{A5039D30-DA1D-4D19-8B09-52E0C5BAC35B}" presName="sibTrans" presStyleCnt="0"/>
      <dgm:spPr/>
    </dgm:pt>
    <dgm:pt modelId="{61B26A2D-5B24-499A-806F-89FB9E5424A2}" type="pres">
      <dgm:prSet presAssocID="{6DBA9483-04FE-4335-9CF9-4644273C26A3}" presName="compNode" presStyleCnt="0"/>
      <dgm:spPr/>
    </dgm:pt>
    <dgm:pt modelId="{BC9E5D9A-25B9-4C8E-8178-4ABBFC4C7CA6}" type="pres">
      <dgm:prSet presAssocID="{6DBA9483-04FE-4335-9CF9-4644273C26A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45D486DF-09AD-41C5-80B9-BEC17F466759}" type="pres">
      <dgm:prSet presAssocID="{6DBA9483-04FE-4335-9CF9-4644273C26A3}" presName="spaceRect" presStyleCnt="0"/>
      <dgm:spPr/>
    </dgm:pt>
    <dgm:pt modelId="{9B4ECFDB-8D8A-478C-94A5-D428053A94FF}" type="pres">
      <dgm:prSet presAssocID="{6DBA9483-04FE-4335-9CF9-4644273C26A3}" presName="textRect" presStyleLbl="revTx" presStyleIdx="1" presStyleCnt="3">
        <dgm:presLayoutVars>
          <dgm:chMax val="1"/>
          <dgm:chPref val="1"/>
        </dgm:presLayoutVars>
      </dgm:prSet>
      <dgm:spPr/>
    </dgm:pt>
    <dgm:pt modelId="{21112560-AE45-44B6-8476-D0B7A145365A}" type="pres">
      <dgm:prSet presAssocID="{D454CB75-3DC6-4C5A-8F47-D423079B25B3}" presName="sibTrans" presStyleCnt="0"/>
      <dgm:spPr/>
    </dgm:pt>
    <dgm:pt modelId="{77129AF1-17CB-40E8-A753-EE09C5D4FC9A}" type="pres">
      <dgm:prSet presAssocID="{0AA8CF81-DD31-45AA-8BEF-DDC14BD829B3}" presName="compNode" presStyleCnt="0"/>
      <dgm:spPr/>
    </dgm:pt>
    <dgm:pt modelId="{F1BAF748-232C-42E7-9998-DA23A47BCAF8}" type="pres">
      <dgm:prSet presAssocID="{0AA8CF81-DD31-45AA-8BEF-DDC14BD829B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cientist"/>
        </a:ext>
      </dgm:extLst>
    </dgm:pt>
    <dgm:pt modelId="{C8A65E59-8895-4443-AC81-10FADC1DD187}" type="pres">
      <dgm:prSet presAssocID="{0AA8CF81-DD31-45AA-8BEF-DDC14BD829B3}" presName="spaceRect" presStyleCnt="0"/>
      <dgm:spPr/>
    </dgm:pt>
    <dgm:pt modelId="{0015B4A9-778D-45F4-890C-1EB1D124392A}" type="pres">
      <dgm:prSet presAssocID="{0AA8CF81-DD31-45AA-8BEF-DDC14BD829B3}" presName="textRect" presStyleLbl="revTx" presStyleIdx="2" presStyleCnt="3">
        <dgm:presLayoutVars>
          <dgm:chMax val="1"/>
          <dgm:chPref val="1"/>
        </dgm:presLayoutVars>
      </dgm:prSet>
      <dgm:spPr/>
    </dgm:pt>
  </dgm:ptLst>
  <dgm:cxnLst>
    <dgm:cxn modelId="{9A1F379B-798D-469C-820A-AE15E8DE484A}" srcId="{85245D23-0E2B-4147-B093-B64DC6F6C1CE}" destId="{0AA8CF81-DD31-45AA-8BEF-DDC14BD829B3}" srcOrd="2" destOrd="0" parTransId="{FC390CD0-E316-4579-892F-845754DD71B3}" sibTransId="{B5C68832-FC5E-40D7-843F-9C590F240082}"/>
    <dgm:cxn modelId="{EEA7E39E-2C47-4AC4-8159-839439C315B6}" srcId="{85245D23-0E2B-4147-B093-B64DC6F6C1CE}" destId="{33E10CD8-B83E-4479-851D-37B5F821E0D6}" srcOrd="0" destOrd="0" parTransId="{7618D735-398D-48FF-AD46-E696CA31D8F5}" sibTransId="{A5039D30-DA1D-4D19-8B09-52E0C5BAC35B}"/>
    <dgm:cxn modelId="{561E2CDA-FE7A-44DC-8F82-14F15E9EF7D3}" srcId="{85245D23-0E2B-4147-B093-B64DC6F6C1CE}" destId="{6DBA9483-04FE-4335-9CF9-4644273C26A3}" srcOrd="1" destOrd="0" parTransId="{36CBB143-808F-4635-A94D-F5AA347D184C}" sibTransId="{D454CB75-3DC6-4C5A-8F47-D423079B25B3}"/>
    <dgm:cxn modelId="{F5A71EED-26EE-4C47-99E0-BBE3E4B85C3B}" type="presOf" srcId="{6DBA9483-04FE-4335-9CF9-4644273C26A3}" destId="{9B4ECFDB-8D8A-478C-94A5-D428053A94FF}" srcOrd="0" destOrd="0" presId="urn:microsoft.com/office/officeart/2018/2/layout/IconLabelList"/>
    <dgm:cxn modelId="{524F09F6-6AFD-4CEB-B032-D8FAC272ADEF}" type="presOf" srcId="{0AA8CF81-DD31-45AA-8BEF-DDC14BD829B3}" destId="{0015B4A9-778D-45F4-890C-1EB1D124392A}" srcOrd="0" destOrd="0" presId="urn:microsoft.com/office/officeart/2018/2/layout/IconLabelList"/>
    <dgm:cxn modelId="{0314CBFE-F2D4-4FB7-BD78-5900BEE60026}" type="presOf" srcId="{33E10CD8-B83E-4479-851D-37B5F821E0D6}" destId="{9D14A6C8-3B47-42C8-952D-70D196F24B37}" srcOrd="0" destOrd="0" presId="urn:microsoft.com/office/officeart/2018/2/layout/IconLabelList"/>
    <dgm:cxn modelId="{A4BF69FF-9B91-42E7-BD76-A4DE6BCC98A3}" type="presOf" srcId="{85245D23-0E2B-4147-B093-B64DC6F6C1CE}" destId="{82951E18-CEB5-48B4-8FEC-1AA66DD0207C}" srcOrd="0" destOrd="0" presId="urn:microsoft.com/office/officeart/2018/2/layout/IconLabelList"/>
    <dgm:cxn modelId="{6131CBB3-DECF-44B1-BD6E-D759177C0556}" type="presParOf" srcId="{82951E18-CEB5-48B4-8FEC-1AA66DD0207C}" destId="{12252FD6-B5B4-410A-B62F-F110A7024DF7}" srcOrd="0" destOrd="0" presId="urn:microsoft.com/office/officeart/2018/2/layout/IconLabelList"/>
    <dgm:cxn modelId="{90E2DC6C-F783-41C9-A351-6A50F633F7A9}" type="presParOf" srcId="{12252FD6-B5B4-410A-B62F-F110A7024DF7}" destId="{618A7593-A2CE-4E84-B4A4-F6A6FED1288A}" srcOrd="0" destOrd="0" presId="urn:microsoft.com/office/officeart/2018/2/layout/IconLabelList"/>
    <dgm:cxn modelId="{EB4F96AD-0961-4AEF-B8CD-7B3F66BFBFD9}" type="presParOf" srcId="{12252FD6-B5B4-410A-B62F-F110A7024DF7}" destId="{D7089C59-30F2-4CBD-8555-F3E49F9A7F80}" srcOrd="1" destOrd="0" presId="urn:microsoft.com/office/officeart/2018/2/layout/IconLabelList"/>
    <dgm:cxn modelId="{C71C9798-0846-4D5F-9A6F-25AE0974E9F3}" type="presParOf" srcId="{12252FD6-B5B4-410A-B62F-F110A7024DF7}" destId="{9D14A6C8-3B47-42C8-952D-70D196F24B37}" srcOrd="2" destOrd="0" presId="urn:microsoft.com/office/officeart/2018/2/layout/IconLabelList"/>
    <dgm:cxn modelId="{B8C26BAE-5A09-4DCD-AF12-50CDAD1646BB}" type="presParOf" srcId="{82951E18-CEB5-48B4-8FEC-1AA66DD0207C}" destId="{362D0BF4-1C41-47BC-9C01-E40F3266AE9A}" srcOrd="1" destOrd="0" presId="urn:microsoft.com/office/officeart/2018/2/layout/IconLabelList"/>
    <dgm:cxn modelId="{97D5CB92-722D-42D8-A7A0-74AD596E803B}" type="presParOf" srcId="{82951E18-CEB5-48B4-8FEC-1AA66DD0207C}" destId="{61B26A2D-5B24-499A-806F-89FB9E5424A2}" srcOrd="2" destOrd="0" presId="urn:microsoft.com/office/officeart/2018/2/layout/IconLabelList"/>
    <dgm:cxn modelId="{582060F1-7AAD-47E6-BEBC-CEAE97CB307E}" type="presParOf" srcId="{61B26A2D-5B24-499A-806F-89FB9E5424A2}" destId="{BC9E5D9A-25B9-4C8E-8178-4ABBFC4C7CA6}" srcOrd="0" destOrd="0" presId="urn:microsoft.com/office/officeart/2018/2/layout/IconLabelList"/>
    <dgm:cxn modelId="{95759369-B394-48E0-BBCC-1F9E3C7C7A64}" type="presParOf" srcId="{61B26A2D-5B24-499A-806F-89FB9E5424A2}" destId="{45D486DF-09AD-41C5-80B9-BEC17F466759}" srcOrd="1" destOrd="0" presId="urn:microsoft.com/office/officeart/2018/2/layout/IconLabelList"/>
    <dgm:cxn modelId="{4D766091-D92B-4F46-96BC-1E8D35AE84D0}" type="presParOf" srcId="{61B26A2D-5B24-499A-806F-89FB9E5424A2}" destId="{9B4ECFDB-8D8A-478C-94A5-D428053A94FF}" srcOrd="2" destOrd="0" presId="urn:microsoft.com/office/officeart/2018/2/layout/IconLabelList"/>
    <dgm:cxn modelId="{4D227A7A-3D5B-4AB1-9AD5-0490690A04C4}" type="presParOf" srcId="{82951E18-CEB5-48B4-8FEC-1AA66DD0207C}" destId="{21112560-AE45-44B6-8476-D0B7A145365A}" srcOrd="3" destOrd="0" presId="urn:microsoft.com/office/officeart/2018/2/layout/IconLabelList"/>
    <dgm:cxn modelId="{8DC44B6F-721C-4FD7-88BF-CFF868E17747}" type="presParOf" srcId="{82951E18-CEB5-48B4-8FEC-1AA66DD0207C}" destId="{77129AF1-17CB-40E8-A753-EE09C5D4FC9A}" srcOrd="4" destOrd="0" presId="urn:microsoft.com/office/officeart/2018/2/layout/IconLabelList"/>
    <dgm:cxn modelId="{DC09408F-927B-49D5-841B-7E15C0119E7D}" type="presParOf" srcId="{77129AF1-17CB-40E8-A753-EE09C5D4FC9A}" destId="{F1BAF748-232C-42E7-9998-DA23A47BCAF8}" srcOrd="0" destOrd="0" presId="urn:microsoft.com/office/officeart/2018/2/layout/IconLabelList"/>
    <dgm:cxn modelId="{2930963A-C8FB-47A8-A854-969346DF8769}" type="presParOf" srcId="{77129AF1-17CB-40E8-A753-EE09C5D4FC9A}" destId="{C8A65E59-8895-4443-AC81-10FADC1DD187}" srcOrd="1" destOrd="0" presId="urn:microsoft.com/office/officeart/2018/2/layout/IconLabelList"/>
    <dgm:cxn modelId="{9B9A16CC-DEFB-4336-8A44-3B21333BB6BA}" type="presParOf" srcId="{77129AF1-17CB-40E8-A753-EE09C5D4FC9A}" destId="{0015B4A9-778D-45F4-890C-1EB1D124392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596725-8571-4917-A347-12D03CD868D2}">
      <dsp:nvSpPr>
        <dsp:cNvPr id="0" name=""/>
        <dsp:cNvSpPr/>
      </dsp:nvSpPr>
      <dsp:spPr>
        <a:xfrm>
          <a:off x="628179" y="81713"/>
          <a:ext cx="609082" cy="6090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1A1B5B-21C1-444F-8812-C6A926456852}">
      <dsp:nvSpPr>
        <dsp:cNvPr id="0" name=""/>
        <dsp:cNvSpPr/>
      </dsp:nvSpPr>
      <dsp:spPr>
        <a:xfrm>
          <a:off x="255962" y="911806"/>
          <a:ext cx="1353515" cy="642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 GAN model consists of two key components:</a:t>
          </a:r>
        </a:p>
      </dsp:txBody>
      <dsp:txXfrm>
        <a:off x="255962" y="911806"/>
        <a:ext cx="1353515" cy="642919"/>
      </dsp:txXfrm>
    </dsp:sp>
    <dsp:sp modelId="{494D41F2-E735-4224-A493-931E2EFE6C47}">
      <dsp:nvSpPr>
        <dsp:cNvPr id="0" name=""/>
        <dsp:cNvSpPr/>
      </dsp:nvSpPr>
      <dsp:spPr>
        <a:xfrm>
          <a:off x="2218559" y="81713"/>
          <a:ext cx="609082" cy="6090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4AA449-F929-4B81-944C-CB5008C13916}">
      <dsp:nvSpPr>
        <dsp:cNvPr id="0" name=""/>
        <dsp:cNvSpPr/>
      </dsp:nvSpPr>
      <dsp:spPr>
        <a:xfrm>
          <a:off x="1846343" y="911806"/>
          <a:ext cx="1353515" cy="642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1. Generator: Takes a random noise vector (latent space) and generates an image.</a:t>
          </a:r>
        </a:p>
      </dsp:txBody>
      <dsp:txXfrm>
        <a:off x="1846343" y="911806"/>
        <a:ext cx="1353515" cy="642919"/>
      </dsp:txXfrm>
    </dsp:sp>
    <dsp:sp modelId="{6A82E701-1C8A-4AF2-8905-46A3687AB278}">
      <dsp:nvSpPr>
        <dsp:cNvPr id="0" name=""/>
        <dsp:cNvSpPr/>
      </dsp:nvSpPr>
      <dsp:spPr>
        <a:xfrm>
          <a:off x="628179" y="1893105"/>
          <a:ext cx="609082" cy="6090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996C7BA-A79A-4643-ACD9-082C0971F2DB}">
      <dsp:nvSpPr>
        <dsp:cNvPr id="0" name=""/>
        <dsp:cNvSpPr/>
      </dsp:nvSpPr>
      <dsp:spPr>
        <a:xfrm>
          <a:off x="255962" y="2723198"/>
          <a:ext cx="1353515" cy="642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2. Discriminator: Distinguishes real images from fake ones and provides feedback to the Generator.</a:t>
          </a:r>
        </a:p>
      </dsp:txBody>
      <dsp:txXfrm>
        <a:off x="255962" y="2723198"/>
        <a:ext cx="1353515" cy="642919"/>
      </dsp:txXfrm>
    </dsp:sp>
    <dsp:sp modelId="{31170981-9E51-49EC-B8B3-35A80BA607FD}">
      <dsp:nvSpPr>
        <dsp:cNvPr id="0" name=""/>
        <dsp:cNvSpPr/>
      </dsp:nvSpPr>
      <dsp:spPr>
        <a:xfrm>
          <a:off x="2218559" y="1893105"/>
          <a:ext cx="609082" cy="6090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693313-BDB1-4830-80A4-2C6FF0A07B28}">
      <dsp:nvSpPr>
        <dsp:cNvPr id="0" name=""/>
        <dsp:cNvSpPr/>
      </dsp:nvSpPr>
      <dsp:spPr>
        <a:xfrm>
          <a:off x="1846343" y="2723198"/>
          <a:ext cx="1353515" cy="642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 training process involves a competition between these two networks, improving the quality of generated images over time.</a:t>
          </a:r>
        </a:p>
      </dsp:txBody>
      <dsp:txXfrm>
        <a:off x="1846343" y="2723198"/>
        <a:ext cx="1353515" cy="6429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A7593-A2CE-4E84-B4A4-F6A6FED1288A}">
      <dsp:nvSpPr>
        <dsp:cNvPr id="0" name=""/>
        <dsp:cNvSpPr/>
      </dsp:nvSpPr>
      <dsp:spPr>
        <a:xfrm>
          <a:off x="947201" y="818755"/>
          <a:ext cx="1451800" cy="14518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D14A6C8-3B47-42C8-952D-70D196F24B37}">
      <dsp:nvSpPr>
        <dsp:cNvPr id="0" name=""/>
        <dsp:cNvSpPr/>
      </dsp:nvSpPr>
      <dsp:spPr>
        <a:xfrm>
          <a:off x="59990"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kern="1200"/>
            <a:t>With a latent noise vector of 100, the GAN model successfully generated realistic automobile images. </a:t>
          </a:r>
        </a:p>
      </dsp:txBody>
      <dsp:txXfrm>
        <a:off x="59990" y="2654049"/>
        <a:ext cx="3226223" cy="720000"/>
      </dsp:txXfrm>
    </dsp:sp>
    <dsp:sp modelId="{BC9E5D9A-25B9-4C8E-8178-4ABBFC4C7CA6}">
      <dsp:nvSpPr>
        <dsp:cNvPr id="0" name=""/>
        <dsp:cNvSpPr/>
      </dsp:nvSpPr>
      <dsp:spPr>
        <a:xfrm>
          <a:off x="4738014" y="818755"/>
          <a:ext cx="1451800" cy="14518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4ECFDB-8D8A-478C-94A5-D428053A94FF}">
      <dsp:nvSpPr>
        <dsp:cNvPr id="0" name=""/>
        <dsp:cNvSpPr/>
      </dsp:nvSpPr>
      <dsp:spPr>
        <a:xfrm>
          <a:off x="3850802"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kern="1200"/>
            <a:t>The training process improved the Generator’s ability to produce images indistinguishable from real dataset samples. </a:t>
          </a:r>
        </a:p>
      </dsp:txBody>
      <dsp:txXfrm>
        <a:off x="3850802" y="2654049"/>
        <a:ext cx="3226223" cy="720000"/>
      </dsp:txXfrm>
    </dsp:sp>
    <dsp:sp modelId="{F1BAF748-232C-42E7-9998-DA23A47BCAF8}">
      <dsp:nvSpPr>
        <dsp:cNvPr id="0" name=""/>
        <dsp:cNvSpPr/>
      </dsp:nvSpPr>
      <dsp:spPr>
        <a:xfrm>
          <a:off x="8528826" y="818755"/>
          <a:ext cx="1451800" cy="14518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015B4A9-778D-45F4-890C-1EB1D124392A}">
      <dsp:nvSpPr>
        <dsp:cNvPr id="0" name=""/>
        <dsp:cNvSpPr/>
      </dsp:nvSpPr>
      <dsp:spPr>
        <a:xfrm>
          <a:off x="7641615" y="2654049"/>
          <a:ext cx="322622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kern="1200"/>
            <a:t>This experiment demonstrates the effectiveness of GANs in synthetic image generation and opens doors for further improvements using advanced architectures.</a:t>
          </a:r>
        </a:p>
      </dsp:txBody>
      <dsp:txXfrm>
        <a:off x="7641615" y="2654049"/>
        <a:ext cx="3226223"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sv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7D4C-A9DE-E8C7-A9F4-0164682A62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7EA39B-9FE4-70F6-920F-69127A2A6F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71814F-7DC2-41A9-6D50-60F2A206D706}"/>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283334E0-5CF1-B4F9-5C72-9D9AFD7D44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45674-80B9-6F13-AB22-6974B2E063C3}"/>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1458210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02678-7C6D-13B8-2D78-50511E2A0A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426C01-40D3-0D44-1F35-4D3C37EAAD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0D5BB-17BF-E64C-5C13-6CB2E6A9545E}"/>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45CB6A16-170E-DE4F-EDFA-61C692AF6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76214-A2EF-CD0B-0D4A-DC86EF46153E}"/>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3630028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F9CB16-3FF5-5DDA-F933-FF81F19327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39A307-F5F2-7485-D066-DD059C9C3B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FDA7B3-D942-E54B-71C8-FE9A1BFA4986}"/>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243D45D6-391F-5F12-FEF5-37356B818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BDE647-0CB6-957B-7155-A6E7C140CC93}"/>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21197173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69CD9-2519-ECFC-01DC-A8FDE22A3B72}"/>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E8270C8-04BB-02C7-515A-6E72BC112233}"/>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4410BE-F6ED-CC52-432D-D9E2398916E1}"/>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3210A776-A800-3174-EFF6-0111B295B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A424BB-F440-4857-F62D-62241F526A50}"/>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2605667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3DCAF-945A-7EDE-3EE6-13935E9F3E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7CB6D7-045E-70E5-9DCF-5BA8D76B43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F0063-18EA-5356-351E-63FCEE82F316}"/>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A23E2196-02BA-C07B-62F3-B62194EEC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65586-A650-5178-5062-68D9E48F08B8}"/>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3310311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B4FC8-1147-7FB1-7F00-F7989DA988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0C9C4D-73AB-A2F8-DF9E-0C268670AB6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D9A087-8EF2-1755-0431-7FD62902AA13}"/>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65C90CFB-2779-FD36-B427-0D2160364D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0AB87D-836D-7A2A-D572-389078DEA1E9}"/>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2639451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2B03D-EB4B-314C-A0BC-2FA93F1C7E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F3C4F4-4609-F0D0-A9F2-61FDB425C3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68F5FF-8726-D7F2-D62B-8843573F3F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AB9C70-8A02-28FE-6F39-A9B62C1CB479}"/>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6" name="Footer Placeholder 5">
            <a:extLst>
              <a:ext uri="{FF2B5EF4-FFF2-40B4-BE49-F238E27FC236}">
                <a16:creationId xmlns:a16="http://schemas.microsoft.com/office/drawing/2014/main" id="{B4A52C6F-53B4-869D-BBF4-D544E76280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E486BC-380B-BC2B-E54B-D2F805C64FFD}"/>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953965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F51E4-A736-429C-D58B-957FE60696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DEDBBF-43F1-7DF2-DBD2-EEEAD13780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6DC0FB-7514-C566-D2C0-87DE3905C4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DCA642-42D3-DA92-4DC3-98FFF6DDB1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67D922-AE2A-451A-CEC6-CACE9C2BE0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68255B-8328-7634-B11D-7C62BBE1F424}"/>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8" name="Footer Placeholder 7">
            <a:extLst>
              <a:ext uri="{FF2B5EF4-FFF2-40B4-BE49-F238E27FC236}">
                <a16:creationId xmlns:a16="http://schemas.microsoft.com/office/drawing/2014/main" id="{2F6CFC43-3194-81B4-98DC-00313C821D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7B55C15-77D7-9C0B-6DD0-0A864D3C7F63}"/>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1501191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B80BC-CA9D-91FE-2AC6-E25C265A84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F4F41E-6E43-61E3-6065-70E337121A87}"/>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4" name="Footer Placeholder 3">
            <a:extLst>
              <a:ext uri="{FF2B5EF4-FFF2-40B4-BE49-F238E27FC236}">
                <a16:creationId xmlns:a16="http://schemas.microsoft.com/office/drawing/2014/main" id="{C0D6FDEC-82D6-21EB-BEF4-7C6287136A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6F7C14-6DBD-C3A2-709E-7A969C8C9BCB}"/>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1314054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5D7D88-053C-51FB-4920-915E220265BB}"/>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3" name="Footer Placeholder 2">
            <a:extLst>
              <a:ext uri="{FF2B5EF4-FFF2-40B4-BE49-F238E27FC236}">
                <a16:creationId xmlns:a16="http://schemas.microsoft.com/office/drawing/2014/main" id="{FE603D43-CCBC-F91D-2821-0E78F979A9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DB1998-0683-4D38-2A5C-364D845FECCD}"/>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1850044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CC030-FCD1-50FC-4F72-CB21AE5F1F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2DF116-5FBE-4BD5-C4EC-88DED90769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F54DF71-7E16-1DB5-D56C-467E65727F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45304B-CA86-25F5-902B-23AC89228163}"/>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6" name="Footer Placeholder 5">
            <a:extLst>
              <a:ext uri="{FF2B5EF4-FFF2-40B4-BE49-F238E27FC236}">
                <a16:creationId xmlns:a16="http://schemas.microsoft.com/office/drawing/2014/main" id="{465F6795-81B9-31C8-8E59-FEF97D7AC4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59B408-7C41-EF87-012B-613A908ACC26}"/>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290444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C4473-9EE0-B950-2FDA-BA8DE1DE96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A28B7F-0CFF-EA83-8F62-B6D063C9B8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4D0A2A-8D0A-E311-16CA-E61076E801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7582F3-5975-8924-0A4E-A921007C6245}"/>
              </a:ext>
            </a:extLst>
          </p:cNvPr>
          <p:cNvSpPr>
            <a:spLocks noGrp="1"/>
          </p:cNvSpPr>
          <p:nvPr>
            <p:ph type="dt" sz="half" idx="10"/>
          </p:nvPr>
        </p:nvSpPr>
        <p:spPr/>
        <p:txBody>
          <a:bodyPr/>
          <a:lstStyle/>
          <a:p>
            <a:fld id="{AE27A91D-8F7D-5549-85B6-4502716A2427}" type="datetimeFigureOut">
              <a:rPr lang="en-US" smtClean="0"/>
              <a:t>2/5/25</a:t>
            </a:fld>
            <a:endParaRPr lang="en-US"/>
          </a:p>
        </p:txBody>
      </p:sp>
      <p:sp>
        <p:nvSpPr>
          <p:cNvPr id="6" name="Footer Placeholder 5">
            <a:extLst>
              <a:ext uri="{FF2B5EF4-FFF2-40B4-BE49-F238E27FC236}">
                <a16:creationId xmlns:a16="http://schemas.microsoft.com/office/drawing/2014/main" id="{73638E4D-B752-1B23-6384-78B41EEF9F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346967-95F7-3675-656E-A9BF863F672C}"/>
              </a:ext>
            </a:extLst>
          </p:cNvPr>
          <p:cNvSpPr>
            <a:spLocks noGrp="1"/>
          </p:cNvSpPr>
          <p:nvPr>
            <p:ph type="sldNum" sz="quarter" idx="12"/>
          </p:nvPr>
        </p:nvSpPr>
        <p:spPr/>
        <p:txBody>
          <a:bodyPr/>
          <a:lstStyle/>
          <a:p>
            <a:fld id="{2D0D43AC-1524-3C48-89F7-FA86C0568ADF}" type="slidenum">
              <a:rPr lang="en-US" smtClean="0"/>
              <a:t>‹#›</a:t>
            </a:fld>
            <a:endParaRPr lang="en-US"/>
          </a:p>
        </p:txBody>
      </p:sp>
    </p:spTree>
    <p:extLst>
      <p:ext uri="{BB962C8B-B14F-4D97-AF65-F5344CB8AC3E}">
        <p14:creationId xmlns:p14="http://schemas.microsoft.com/office/powerpoint/2010/main" val="67727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33E8825-5781-3F3B-1B5C-04619125B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3ED96E-7D34-C958-D3AE-DA99930464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2AC139-3C59-7557-A2A7-A22FC1E3CA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E27A91D-8F7D-5549-85B6-4502716A2427}" type="datetimeFigureOut">
              <a:rPr lang="en-US" smtClean="0"/>
              <a:t>2/5/25</a:t>
            </a:fld>
            <a:endParaRPr lang="en-US"/>
          </a:p>
        </p:txBody>
      </p:sp>
      <p:sp>
        <p:nvSpPr>
          <p:cNvPr id="5" name="Footer Placeholder 4">
            <a:extLst>
              <a:ext uri="{FF2B5EF4-FFF2-40B4-BE49-F238E27FC236}">
                <a16:creationId xmlns:a16="http://schemas.microsoft.com/office/drawing/2014/main" id="{EC833202-6B6C-5655-8471-E852D7EC29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D71FDF1-B164-4C5D-0824-C36035D706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D0D43AC-1524-3C48-89F7-FA86C0568ADF}" type="slidenum">
              <a:rPr lang="en-US" smtClean="0"/>
              <a:t>‹#›</a:t>
            </a:fld>
            <a:endParaRPr lang="en-US"/>
          </a:p>
        </p:txBody>
      </p:sp>
    </p:spTree>
    <p:extLst>
      <p:ext uri="{BB962C8B-B14F-4D97-AF65-F5344CB8AC3E}">
        <p14:creationId xmlns:p14="http://schemas.microsoft.com/office/powerpoint/2010/main" val="41921658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a:extLst>
              <a:ext uri="{FF2B5EF4-FFF2-40B4-BE49-F238E27FC236}">
                <a16:creationId xmlns:a16="http://schemas.microsoft.com/office/drawing/2014/main" id="{E5695BBD-C1EC-E143-7F4D-9F7CE5D8E659}"/>
              </a:ext>
            </a:extLst>
          </p:cNvPr>
          <p:cNvPicPr>
            <a:picLocks noChangeAspect="1"/>
          </p:cNvPicPr>
          <p:nvPr/>
        </p:nvPicPr>
        <p:blipFill>
          <a:blip r:embed="rId2"/>
          <a:stretch>
            <a:fillRect/>
          </a:stretch>
        </p:blipFill>
        <p:spPr>
          <a:xfrm>
            <a:off x="0" y="576938"/>
            <a:ext cx="5850384" cy="570412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1" name="Arc 10">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BAC6ECF-FA60-0016-580F-616A10E47EF1}"/>
              </a:ext>
            </a:extLst>
          </p:cNvPr>
          <p:cNvSpPr>
            <a:spLocks noGrp="1"/>
          </p:cNvSpPr>
          <p:nvPr>
            <p:ph type="ctrTitle"/>
          </p:nvPr>
        </p:nvSpPr>
        <p:spPr>
          <a:xfrm>
            <a:off x="6417732" y="957715"/>
            <a:ext cx="5130798" cy="2750419"/>
          </a:xfrm>
        </p:spPr>
        <p:txBody>
          <a:bodyPr>
            <a:normAutofit/>
          </a:bodyPr>
          <a:lstStyle/>
          <a:p>
            <a:r>
              <a:rPr lang="en-US"/>
              <a:t>Generative Adversarial Network (GAN)</a:t>
            </a:r>
          </a:p>
        </p:txBody>
      </p:sp>
      <p:sp>
        <p:nvSpPr>
          <p:cNvPr id="13" name="Oval 12">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770697C8-9FDF-5E69-20CD-1C7A1FE894E1}"/>
              </a:ext>
            </a:extLst>
          </p:cNvPr>
          <p:cNvSpPr>
            <a:spLocks noGrp="1"/>
          </p:cNvSpPr>
          <p:nvPr>
            <p:ph type="subTitle" idx="1"/>
          </p:nvPr>
        </p:nvSpPr>
        <p:spPr>
          <a:xfrm>
            <a:off x="6417732" y="3800209"/>
            <a:ext cx="5130798" cy="2307022"/>
          </a:xfrm>
        </p:spPr>
        <p:txBody>
          <a:bodyPr>
            <a:normAutofit/>
          </a:bodyPr>
          <a:lstStyle/>
          <a:p>
            <a:r>
              <a:rPr lang="en-US" dirty="0"/>
              <a:t>Sathwik Reddy Chelemela - GAN Model Overview</a:t>
            </a:r>
          </a:p>
        </p:txBody>
      </p:sp>
    </p:spTree>
    <p:extLst>
      <p:ext uri="{BB962C8B-B14F-4D97-AF65-F5344CB8AC3E}">
        <p14:creationId xmlns:p14="http://schemas.microsoft.com/office/powerpoint/2010/main" val="2173260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B523FA-E070-B42A-3B79-70F7FB838821}"/>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a:t>Problem</a:t>
            </a:r>
          </a:p>
        </p:txBody>
      </p:sp>
      <p:sp>
        <p:nvSpPr>
          <p:cNvPr id="3" name="Text Placeholder 2">
            <a:extLst>
              <a:ext uri="{FF2B5EF4-FFF2-40B4-BE49-F238E27FC236}">
                <a16:creationId xmlns:a16="http://schemas.microsoft.com/office/drawing/2014/main" id="{003A28C3-B7B0-F9B7-FEB1-AA245ED2EB6A}"/>
              </a:ext>
            </a:extLst>
          </p:cNvPr>
          <p:cNvSpPr>
            <a:spLocks noGrp="1"/>
          </p:cNvSpPr>
          <p:nvPr>
            <p:ph type="body" idx="1"/>
          </p:nvPr>
        </p:nvSpPr>
        <p:spPr>
          <a:xfrm>
            <a:off x="838200" y="2333297"/>
            <a:ext cx="4619621" cy="3843666"/>
          </a:xfrm>
        </p:spPr>
        <p:txBody>
          <a:bodyPr vert="horz" lIns="91440" tIns="45720" rIns="91440" bIns="45720" rtlCol="0">
            <a:normAutofit/>
          </a:bodyPr>
          <a:lstStyle/>
          <a:p>
            <a:r>
              <a:rPr lang="en-US" sz="2000" dirty="0"/>
              <a:t>The problem addressed by the GAN model is generating realistic images, specifically automobile images from the CIFAR-10 dataset. </a:t>
            </a:r>
          </a:p>
          <a:p>
            <a:r>
              <a:rPr lang="en-US" sz="2000" dirty="0"/>
              <a:t>GANs can help in applications like image synthesis, creative design, and data augmentation.</a:t>
            </a:r>
          </a:p>
        </p:txBody>
      </p:sp>
      <p:pic>
        <p:nvPicPr>
          <p:cNvPr id="20" name="Picture 19">
            <a:extLst>
              <a:ext uri="{FF2B5EF4-FFF2-40B4-BE49-F238E27FC236}">
                <a16:creationId xmlns:a16="http://schemas.microsoft.com/office/drawing/2014/main" id="{CE478A52-0644-FA1F-2C6A-521FDD5123B0}"/>
              </a:ext>
            </a:extLst>
          </p:cNvPr>
          <p:cNvPicPr>
            <a:picLocks noChangeAspect="1"/>
          </p:cNvPicPr>
          <p:nvPr/>
        </p:nvPicPr>
        <p:blipFill>
          <a:blip r:embed="rId2"/>
          <a:srcRect l="18077" r="23885"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478896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EE2AD96-B495-4E06-9291-B71706F72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F6D67-C5A8-4ADD-9E8E-1E38CA1D3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909FA0-B515-4681-B7A8-FA281D133B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C9FE86-FCC3-4A31-AA1C-C882262B7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96243B-ECED-4B71-8E06-AE9A285EA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9989E4-EFDC-4A90-A633-E0525FB413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AC1D0A-ABFC-2E4A-12EF-2E67FD72A503}"/>
              </a:ext>
            </a:extLst>
          </p:cNvPr>
          <p:cNvSpPr>
            <a:spLocks noGrp="1"/>
          </p:cNvSpPr>
          <p:nvPr>
            <p:ph type="title"/>
          </p:nvPr>
        </p:nvSpPr>
        <p:spPr>
          <a:xfrm>
            <a:off x="826396" y="586855"/>
            <a:ext cx="4230100"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Data and Preparation</a:t>
            </a:r>
          </a:p>
        </p:txBody>
      </p:sp>
      <p:sp>
        <p:nvSpPr>
          <p:cNvPr id="3" name="Text Placeholder 2">
            <a:extLst>
              <a:ext uri="{FF2B5EF4-FFF2-40B4-BE49-F238E27FC236}">
                <a16:creationId xmlns:a16="http://schemas.microsoft.com/office/drawing/2014/main" id="{56EE1DAA-3434-3C0B-F93B-C295C447BED9}"/>
              </a:ext>
            </a:extLst>
          </p:cNvPr>
          <p:cNvSpPr>
            <a:spLocks noGrp="1"/>
          </p:cNvSpPr>
          <p:nvPr>
            <p:ph type="body" idx="1"/>
          </p:nvPr>
        </p:nvSpPr>
        <p:spPr>
          <a:xfrm>
            <a:off x="6817880" y="2827653"/>
            <a:ext cx="4716693" cy="3291615"/>
          </a:xfrm>
        </p:spPr>
        <p:txBody>
          <a:bodyPr vert="horz" lIns="91440" tIns="45720" rIns="91440" bIns="45720" rtlCol="0" anchor="ctr">
            <a:normAutofit/>
          </a:bodyPr>
          <a:lstStyle/>
          <a:p>
            <a:r>
              <a:rPr lang="en-US" sz="2000" dirty="0"/>
              <a:t>The CIFAR-10 dataset, containing 60,000 32x32 color images across 10 classes, was used.</a:t>
            </a:r>
          </a:p>
          <a:p>
            <a:r>
              <a:rPr lang="en-US" sz="2000" dirty="0"/>
              <a:t> For this project, the 'automobile' class was selected for training. The dataset was preprocessed, selecting images of automobiles and normalizing them for the GAN model.</a:t>
            </a:r>
          </a:p>
        </p:txBody>
      </p:sp>
      <p:pic>
        <p:nvPicPr>
          <p:cNvPr id="4" name="Picture 3">
            <a:extLst>
              <a:ext uri="{FF2B5EF4-FFF2-40B4-BE49-F238E27FC236}">
                <a16:creationId xmlns:a16="http://schemas.microsoft.com/office/drawing/2014/main" id="{07915139-9FFA-713F-24B7-CC0B996B50E5}"/>
              </a:ext>
            </a:extLst>
          </p:cNvPr>
          <p:cNvPicPr>
            <a:picLocks noChangeAspect="1"/>
          </p:cNvPicPr>
          <p:nvPr/>
        </p:nvPicPr>
        <p:blipFill>
          <a:blip r:embed="rId2"/>
          <a:stretch>
            <a:fillRect/>
          </a:stretch>
        </p:blipFill>
        <p:spPr>
          <a:xfrm>
            <a:off x="6817880" y="375474"/>
            <a:ext cx="4547724" cy="2807772"/>
          </a:xfrm>
          <a:prstGeom prst="rect">
            <a:avLst/>
          </a:prstGeom>
        </p:spPr>
      </p:pic>
      <p:sp>
        <p:nvSpPr>
          <p:cNvPr id="5" name="TextBox 4">
            <a:extLst>
              <a:ext uri="{FF2B5EF4-FFF2-40B4-BE49-F238E27FC236}">
                <a16:creationId xmlns:a16="http://schemas.microsoft.com/office/drawing/2014/main" id="{5F99CEE6-8D8B-832D-5181-6088C58EFDC0}"/>
              </a:ext>
            </a:extLst>
          </p:cNvPr>
          <p:cNvSpPr txBox="1"/>
          <p:nvPr/>
        </p:nvSpPr>
        <p:spPr>
          <a:xfrm>
            <a:off x="8326582" y="9941"/>
            <a:ext cx="3047164" cy="646331"/>
          </a:xfrm>
          <a:prstGeom prst="rect">
            <a:avLst/>
          </a:prstGeom>
          <a:noFill/>
        </p:spPr>
        <p:txBody>
          <a:bodyPr wrap="square" rtlCol="0">
            <a:spAutoFit/>
          </a:bodyPr>
          <a:lstStyle/>
          <a:p>
            <a:r>
              <a:rPr lang="en-US" dirty="0"/>
              <a:t>Original CIFAR 1</a:t>
            </a:r>
            <a:br>
              <a:rPr lang="en-US" dirty="0"/>
            </a:br>
            <a:endParaRPr lang="en-US" dirty="0"/>
          </a:p>
        </p:txBody>
      </p:sp>
    </p:spTree>
    <p:extLst>
      <p:ext uri="{BB962C8B-B14F-4D97-AF65-F5344CB8AC3E}">
        <p14:creationId xmlns:p14="http://schemas.microsoft.com/office/powerpoint/2010/main" val="916407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680C5-7986-8619-C530-C68926C5E517}"/>
              </a:ext>
            </a:extLst>
          </p:cNvPr>
          <p:cNvSpPr>
            <a:spLocks noGrp="1"/>
          </p:cNvSpPr>
          <p:nvPr>
            <p:ph type="title"/>
          </p:nvPr>
        </p:nvSpPr>
        <p:spPr>
          <a:xfrm>
            <a:off x="876693" y="741391"/>
            <a:ext cx="3455821" cy="1616203"/>
          </a:xfrm>
        </p:spPr>
        <p:txBody>
          <a:bodyPr vert="horz" lIns="91440" tIns="45720" rIns="91440" bIns="45720" rtlCol="0" anchor="b">
            <a:normAutofit/>
          </a:bodyPr>
          <a:lstStyle/>
          <a:p>
            <a:r>
              <a:rPr lang="en-US" sz="3200" kern="1200">
                <a:solidFill>
                  <a:schemeClr val="tx1"/>
                </a:solidFill>
                <a:latin typeface="+mj-lt"/>
                <a:ea typeface="+mj-ea"/>
                <a:cs typeface="+mj-cs"/>
              </a:rPr>
              <a:t>Approach</a:t>
            </a:r>
          </a:p>
        </p:txBody>
      </p:sp>
      <p:pic>
        <p:nvPicPr>
          <p:cNvPr id="1026" name="Picture 2" descr="GAN and its Applications: Everything you need to know - Daten &amp; Wissen">
            <a:extLst>
              <a:ext uri="{FF2B5EF4-FFF2-40B4-BE49-F238E27FC236}">
                <a16:creationId xmlns:a16="http://schemas.microsoft.com/office/drawing/2014/main" id="{7C805826-69FC-792C-187D-A0966F648FA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87672" y="1636652"/>
            <a:ext cx="6389346" cy="3594005"/>
          </a:xfrm>
          <a:prstGeom prst="rect">
            <a:avLst/>
          </a:prstGeom>
          <a:noFill/>
          <a:extLst>
            <a:ext uri="{909E8E84-426E-40DD-AFC4-6F175D3DCCD1}">
              <a14:hiddenFill xmlns:a14="http://schemas.microsoft.com/office/drawing/2010/main">
                <a:solidFill>
                  <a:srgbClr val="FFFFFF"/>
                </a:solidFill>
              </a14:hiddenFill>
            </a:ext>
          </a:extLst>
        </p:spPr>
      </p:pic>
      <p:grpSp>
        <p:nvGrpSpPr>
          <p:cNvPr id="1031" name="Group 1030">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32" name="Rectangle 1031">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Text Placeholder 2">
            <a:extLst>
              <a:ext uri="{FF2B5EF4-FFF2-40B4-BE49-F238E27FC236}">
                <a16:creationId xmlns:a16="http://schemas.microsoft.com/office/drawing/2014/main" id="{755B489C-9BE1-2A3C-6CCE-51218931C8BA}"/>
              </a:ext>
            </a:extLst>
          </p:cNvPr>
          <p:cNvGraphicFramePr/>
          <p:nvPr>
            <p:extLst>
              <p:ext uri="{D42A27DB-BD31-4B8C-83A1-F6EECF244321}">
                <p14:modId xmlns:p14="http://schemas.microsoft.com/office/powerpoint/2010/main" val="2218645236"/>
              </p:ext>
            </p:extLst>
          </p:nvPr>
        </p:nvGraphicFramePr>
        <p:xfrm>
          <a:off x="876693" y="2533476"/>
          <a:ext cx="3455821" cy="34478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8537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A1FE82-68AB-2CA7-434D-A9E6FA8EC31F}"/>
              </a:ext>
            </a:extLst>
          </p:cNvPr>
          <p:cNvSpPr>
            <a:spLocks noGrp="1"/>
          </p:cNvSpPr>
          <p:nvPr>
            <p:ph type="title"/>
          </p:nvPr>
        </p:nvSpPr>
        <p:spPr>
          <a:xfrm>
            <a:off x="838201" y="365125"/>
            <a:ext cx="3816095" cy="1938076"/>
          </a:xfrm>
        </p:spPr>
        <p:txBody>
          <a:bodyPr vert="horz" lIns="91440" tIns="45720" rIns="91440" bIns="45720" rtlCol="0" anchor="ctr">
            <a:normAutofit/>
          </a:bodyPr>
          <a:lstStyle/>
          <a:p>
            <a:r>
              <a:rPr lang="en-US" kern="1200">
                <a:solidFill>
                  <a:schemeClr val="tx1"/>
                </a:solidFill>
                <a:latin typeface="+mj-lt"/>
                <a:ea typeface="+mj-ea"/>
                <a:cs typeface="+mj-cs"/>
              </a:rPr>
              <a:t>Evaluation</a:t>
            </a:r>
          </a:p>
        </p:txBody>
      </p:sp>
      <p:sp>
        <p:nvSpPr>
          <p:cNvPr id="3" name="Text Placeholder 2">
            <a:extLst>
              <a:ext uri="{FF2B5EF4-FFF2-40B4-BE49-F238E27FC236}">
                <a16:creationId xmlns:a16="http://schemas.microsoft.com/office/drawing/2014/main" id="{325A7A52-1D5C-F006-CD8B-E9FB527D65CF}"/>
              </a:ext>
            </a:extLst>
          </p:cNvPr>
          <p:cNvSpPr>
            <a:spLocks noGrp="1"/>
          </p:cNvSpPr>
          <p:nvPr>
            <p:ph type="body" idx="1"/>
          </p:nvPr>
        </p:nvSpPr>
        <p:spPr>
          <a:xfrm>
            <a:off x="838201" y="2482589"/>
            <a:ext cx="3816096" cy="3694373"/>
          </a:xfrm>
        </p:spPr>
        <p:txBody>
          <a:bodyPr vert="horz" lIns="91440" tIns="45720" rIns="91440" bIns="45720" rtlCol="0">
            <a:normAutofit/>
          </a:bodyPr>
          <a:lstStyle/>
          <a:p>
            <a:r>
              <a:rPr lang="en-US" sz="2000"/>
              <a:t>Evaluation is based on both visual inspection and loss function analysis. The Generator and Discriminator losses are monitored during training to ensure stability. Additionally, generated images are compared against real automobile images to assess quality.</a:t>
            </a:r>
          </a:p>
        </p:txBody>
      </p:sp>
      <p:pic>
        <p:nvPicPr>
          <p:cNvPr id="6" name="Picture 5">
            <a:extLst>
              <a:ext uri="{FF2B5EF4-FFF2-40B4-BE49-F238E27FC236}">
                <a16:creationId xmlns:a16="http://schemas.microsoft.com/office/drawing/2014/main" id="{30EB4C4B-6D41-C2B4-57FF-CF5FD416C0C6}"/>
              </a:ext>
            </a:extLst>
          </p:cNvPr>
          <p:cNvPicPr>
            <a:picLocks noChangeAspect="1"/>
          </p:cNvPicPr>
          <p:nvPr/>
        </p:nvPicPr>
        <p:blipFill>
          <a:blip r:embed="rId2"/>
          <a:stretch>
            <a:fillRect/>
          </a:stretch>
        </p:blipFill>
        <p:spPr>
          <a:xfrm>
            <a:off x="5730955" y="3281796"/>
            <a:ext cx="6031554" cy="3196827"/>
          </a:xfrm>
          <a:prstGeom prst="rect">
            <a:avLst/>
          </a:prstGeom>
        </p:spPr>
      </p:pic>
      <p:pic>
        <p:nvPicPr>
          <p:cNvPr id="7" name="Picture 6">
            <a:extLst>
              <a:ext uri="{FF2B5EF4-FFF2-40B4-BE49-F238E27FC236}">
                <a16:creationId xmlns:a16="http://schemas.microsoft.com/office/drawing/2014/main" id="{154E5656-ED27-81A5-2014-0AEB118E9A26}"/>
              </a:ext>
            </a:extLst>
          </p:cNvPr>
          <p:cNvPicPr>
            <a:picLocks noChangeAspect="1"/>
          </p:cNvPicPr>
          <p:nvPr/>
        </p:nvPicPr>
        <p:blipFill>
          <a:blip r:embed="rId3"/>
          <a:stretch>
            <a:fillRect/>
          </a:stretch>
        </p:blipFill>
        <p:spPr>
          <a:xfrm>
            <a:off x="6450341" y="446205"/>
            <a:ext cx="4592782" cy="2835591"/>
          </a:xfrm>
          <a:prstGeom prst="rect">
            <a:avLst/>
          </a:prstGeom>
        </p:spPr>
      </p:pic>
      <p:sp>
        <p:nvSpPr>
          <p:cNvPr id="8" name="TextBox 7">
            <a:extLst>
              <a:ext uri="{FF2B5EF4-FFF2-40B4-BE49-F238E27FC236}">
                <a16:creationId xmlns:a16="http://schemas.microsoft.com/office/drawing/2014/main" id="{A52CF5B6-6687-013F-EB90-3871CDAAC53E}"/>
              </a:ext>
            </a:extLst>
          </p:cNvPr>
          <p:cNvSpPr txBox="1"/>
          <p:nvPr/>
        </p:nvSpPr>
        <p:spPr>
          <a:xfrm>
            <a:off x="7869382" y="110836"/>
            <a:ext cx="3034145" cy="369332"/>
          </a:xfrm>
          <a:prstGeom prst="rect">
            <a:avLst/>
          </a:prstGeom>
          <a:noFill/>
        </p:spPr>
        <p:txBody>
          <a:bodyPr wrap="square" rtlCol="0">
            <a:spAutoFit/>
          </a:bodyPr>
          <a:lstStyle/>
          <a:p>
            <a:r>
              <a:rPr lang="en-US" dirty="0"/>
              <a:t>Generated at 30000 epochs</a:t>
            </a:r>
          </a:p>
        </p:txBody>
      </p:sp>
    </p:spTree>
    <p:extLst>
      <p:ext uri="{BB962C8B-B14F-4D97-AF65-F5344CB8AC3E}">
        <p14:creationId xmlns:p14="http://schemas.microsoft.com/office/powerpoint/2010/main" val="3715225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7A4699-B47C-E955-E2B4-2F0C767F2F25}"/>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kern="1200">
                <a:solidFill>
                  <a:srgbClr val="FFFFFF"/>
                </a:solidFill>
                <a:latin typeface="+mj-lt"/>
                <a:ea typeface="+mj-ea"/>
                <a:cs typeface="+mj-cs"/>
              </a:rPr>
              <a:t>Conclusion</a:t>
            </a:r>
          </a:p>
        </p:txBody>
      </p:sp>
      <p:graphicFrame>
        <p:nvGraphicFramePr>
          <p:cNvPr id="5" name="Text Placeholder 2">
            <a:extLst>
              <a:ext uri="{FF2B5EF4-FFF2-40B4-BE49-F238E27FC236}">
                <a16:creationId xmlns:a16="http://schemas.microsoft.com/office/drawing/2014/main" id="{246B8C25-0452-3CA7-B412-D988454D48B7}"/>
              </a:ext>
            </a:extLst>
          </p:cNvPr>
          <p:cNvGraphicFramePr/>
          <p:nvPr>
            <p:extLst>
              <p:ext uri="{D42A27DB-BD31-4B8C-83A1-F6EECF244321}">
                <p14:modId xmlns:p14="http://schemas.microsoft.com/office/powerpoint/2010/main" val="299026430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8850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TotalTime>
  <Words>268</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Aptos</vt:lpstr>
      <vt:lpstr>Aptos Display</vt:lpstr>
      <vt:lpstr>Arial</vt:lpstr>
      <vt:lpstr>Calibri</vt:lpstr>
      <vt:lpstr>Office Theme</vt:lpstr>
      <vt:lpstr>Generative Adversarial Network (GAN)</vt:lpstr>
      <vt:lpstr>Problem</vt:lpstr>
      <vt:lpstr>Data and Preparation</vt:lpstr>
      <vt:lpstr>Approach</vt:lpstr>
      <vt:lpstr>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Sathwik Reddy Chelemela</dc:creator>
  <cp:lastModifiedBy>Sathwik Reddy Chelemela</cp:lastModifiedBy>
  <cp:revision>2</cp:revision>
  <dcterms:created xsi:type="dcterms:W3CDTF">2025-02-06T03:51:14Z</dcterms:created>
  <dcterms:modified xsi:type="dcterms:W3CDTF">2025-02-06T04:30:14Z</dcterms:modified>
</cp:coreProperties>
</file>

<file path=docProps/thumbnail.jpeg>
</file>